
<file path=[Content_Types].xml><?xml version="1.0" encoding="utf-8"?>
<Types xmlns="http://schemas.openxmlformats.org/package/2006/content-types">
  <Default Extension="png" ContentType="image/png"/>
  <Default Extension="webm" ContentType="video/webm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9"/>
  </p:notesMasterIdLst>
  <p:sldIdLst>
    <p:sldId id="256" r:id="rId2"/>
    <p:sldId id="257" r:id="rId3"/>
    <p:sldId id="258" r:id="rId4"/>
    <p:sldId id="259" r:id="rId5"/>
    <p:sldId id="318" r:id="rId6"/>
    <p:sldId id="319" r:id="rId7"/>
    <p:sldId id="260" r:id="rId8"/>
    <p:sldId id="261" r:id="rId9"/>
    <p:sldId id="316" r:id="rId10"/>
    <p:sldId id="262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320" r:id="rId19"/>
    <p:sldId id="282" r:id="rId20"/>
    <p:sldId id="284" r:id="rId21"/>
    <p:sldId id="285" r:id="rId22"/>
    <p:sldId id="286" r:id="rId23"/>
    <p:sldId id="283" r:id="rId24"/>
    <p:sldId id="287" r:id="rId25"/>
    <p:sldId id="288" r:id="rId26"/>
    <p:sldId id="321" r:id="rId27"/>
    <p:sldId id="267" r:id="rId28"/>
    <p:sldId id="289" r:id="rId29"/>
    <p:sldId id="322" r:id="rId30"/>
    <p:sldId id="296" r:id="rId31"/>
    <p:sldId id="268" r:id="rId32"/>
    <p:sldId id="300" r:id="rId33"/>
    <p:sldId id="291" r:id="rId34"/>
    <p:sldId id="292" r:id="rId35"/>
    <p:sldId id="293" r:id="rId36"/>
    <p:sldId id="295" r:id="rId37"/>
    <p:sldId id="294" r:id="rId38"/>
    <p:sldId id="297" r:id="rId39"/>
    <p:sldId id="302" r:id="rId40"/>
    <p:sldId id="301" r:id="rId41"/>
    <p:sldId id="298" r:id="rId42"/>
    <p:sldId id="303" r:id="rId43"/>
    <p:sldId id="304" r:id="rId44"/>
    <p:sldId id="305" r:id="rId45"/>
    <p:sldId id="310" r:id="rId46"/>
    <p:sldId id="307" r:id="rId47"/>
    <p:sldId id="309" r:id="rId48"/>
    <p:sldId id="311" r:id="rId49"/>
    <p:sldId id="269" r:id="rId50"/>
    <p:sldId id="270" r:id="rId51"/>
    <p:sldId id="313" r:id="rId52"/>
    <p:sldId id="312" r:id="rId53"/>
    <p:sldId id="272" r:id="rId54"/>
    <p:sldId id="273" r:id="rId55"/>
    <p:sldId id="314" r:id="rId56"/>
    <p:sldId id="315" r:id="rId57"/>
    <p:sldId id="274" r:id="rId5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52" autoAdjust="0"/>
    <p:restoredTop sz="94643"/>
  </p:normalViewPr>
  <p:slideViewPr>
    <p:cSldViewPr snapToGrid="0" snapToObjects="1">
      <p:cViewPr varScale="1">
        <p:scale>
          <a:sx n="77" d="100"/>
          <a:sy n="77" d="100"/>
        </p:scale>
        <p:origin x="10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F49431-8FF8-AA42-9B81-0AB88A779FC3}" type="datetimeFigureOut">
              <a:rPr lang="pt-BR" smtClean="0"/>
              <a:t>10/12/2017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62E4-98A1-424A-92A1-7DDE8D58E6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55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8362E4-98A1-424A-92A1-7DDE8D58E606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015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130346"/>
            <a:ext cx="7772400" cy="1006476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pt-BR" noProof="0" dirty="0"/>
              <a:t>Título do Trabalho de Graduação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10526"/>
            <a:ext cx="77724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BB24D-78F1-A541-AA49-CFFF7F6B29EB}" type="datetime1">
              <a:rPr lang="en-US" smtClean="0"/>
              <a:t>12/10/2017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itle 1"/>
          <p:cNvSpPr txBox="1">
            <a:spLocks/>
          </p:cNvSpPr>
          <p:nvPr userDrawn="1"/>
        </p:nvSpPr>
        <p:spPr>
          <a:xfrm>
            <a:off x="685800" y="1123870"/>
            <a:ext cx="7772400" cy="6600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800" b="0" noProof="0" dirty="0"/>
              <a:t>Trabalho</a:t>
            </a:r>
            <a:r>
              <a:rPr lang="pt-BR" sz="2800" b="0" baseline="0" noProof="0" dirty="0"/>
              <a:t> de Graduação</a:t>
            </a:r>
            <a:endParaRPr lang="pt-BR" sz="2800" b="0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37" y="307282"/>
            <a:ext cx="3770313" cy="594416"/>
          </a:xfrm>
          <a:prstGeom prst="rect">
            <a:avLst/>
          </a:prstGeom>
        </p:spPr>
      </p:pic>
      <p:sp>
        <p:nvSpPr>
          <p:cNvPr id="12" name="Rounded Rectangle 11"/>
          <p:cNvSpPr/>
          <p:nvPr userDrawn="1"/>
        </p:nvSpPr>
        <p:spPr>
          <a:xfrm>
            <a:off x="119270" y="6090040"/>
            <a:ext cx="8918713" cy="4571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81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0F362-FB98-D743-BC2F-00F04C2D2173}" type="datetime1">
              <a:rPr lang="en-US" smtClean="0"/>
              <a:t>12/10/2017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04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97AC9-8318-754D-BB75-DBAFFF260160}" type="datetime1">
              <a:rPr lang="en-US" smtClean="0"/>
              <a:t>12/10/2017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9432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84266-1587-6A49-A829-5EF26ADB1EC5}" type="datetime1">
              <a:rPr lang="en-US" smtClean="0"/>
              <a:t>12/10/2017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05050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DFDFF-4A54-BF4A-9694-BB7A0346A229}" type="datetime1">
              <a:rPr lang="en-US" smtClean="0"/>
              <a:t>12/10/2017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96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4DC1-DF9D-F046-BE79-1622CE3BC401}" type="datetime1">
              <a:rPr lang="en-US" smtClean="0"/>
              <a:t>12/10/2017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224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007165"/>
            <a:ext cx="7886700" cy="51697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44DC1-DF9D-F046-BE79-1622CE3BC401}" type="datetime1">
              <a:rPr lang="en-US" smtClean="0"/>
              <a:t>12/10/2017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9550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9FE0-5F33-4946-A920-52FE66FB6623}" type="datetime1">
              <a:rPr lang="en-US" smtClean="0"/>
              <a:t>12/10/2017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65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69FE0-5F33-4946-A920-52FE66FB6623}" type="datetime1">
              <a:rPr lang="en-US" smtClean="0"/>
              <a:t>12/10/2017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37" y="307282"/>
            <a:ext cx="3770313" cy="59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3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17B4D0-1C3B-E946-9440-3932EF3431F6}" type="datetime1">
              <a:rPr lang="en-US" smtClean="0"/>
              <a:t>12/10/2017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5073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B0F80F-F4C8-2041-867C-090F71925131}" type="datetime1">
              <a:rPr lang="en-US" smtClean="0"/>
              <a:t>12/10/2017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18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6C93E-E107-6247-AB8D-5009F1F1DF2A}" type="datetime1">
              <a:rPr lang="en-US" smtClean="0"/>
              <a:t>12/10/2017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79531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1610-05D4-1B4D-A75D-08575C4A578F}" type="datetime1">
              <a:rPr lang="en-US" smtClean="0"/>
              <a:t>12/10/2017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461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D7175-3EC4-824E-802A-A6C9B4D59831}" type="datetime1">
              <a:rPr lang="en-US" smtClean="0"/>
              <a:t>12/10/2017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CDC573-C9BE-334B-B909-19E2F28512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396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72" r:id="rId3"/>
    <p:sldLayoutId id="2147483663" r:id="rId4"/>
    <p:sldLayoutId id="214748367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pt-BR" dirty="0"/>
            </a:br>
            <a:r>
              <a:rPr lang="pt-BR" dirty="0"/>
              <a:t>A representatividade das mulheres nos jogos eletrônicos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pt-BR" dirty="0"/>
              <a:t>AUTOR: Matheus da Costa Oliveira</a:t>
            </a:r>
          </a:p>
          <a:p>
            <a:pPr algn="r"/>
            <a:r>
              <a:rPr lang="pt-BR" dirty="0"/>
              <a:t>ORIENTADOR: Adriana da Silva Jacinto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873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50" y="2854322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00515"/>
            <a:ext cx="7886700" cy="4742640"/>
          </a:xfrm>
        </p:spPr>
        <p:txBody>
          <a:bodyPr anchor="ctr"/>
          <a:lstStyle/>
          <a:p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Introduç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ão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Objetivo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en-US" dirty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Desenvolvimento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Considerações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Finais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Referências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130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Mulheres no cinema;</a:t>
            </a:r>
            <a:endParaRPr lang="en-US" dirty="0"/>
          </a:p>
          <a:p>
            <a:endParaRPr lang="en-US" dirty="0"/>
          </a:p>
          <a:p>
            <a:r>
              <a:rPr lang="pt-BR" dirty="0"/>
              <a:t>Grande diferença no número de papéis e de presença na indústria cinematográfica;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r">
              <a:buNone/>
            </a:pPr>
            <a:r>
              <a:rPr lang="en-US" sz="2000" dirty="0"/>
              <a:t>(</a:t>
            </a:r>
            <a:r>
              <a:rPr lang="pt-BR" sz="2000" dirty="0"/>
              <a:t>SMITH; CHOUEITI; PIEPER, 2014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79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Nos videogames, personagens tinham majoritariamente a figura de prêmio;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964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13</a:t>
            </a:fld>
            <a:endParaRPr lang="pt-BR"/>
          </a:p>
        </p:txBody>
      </p:sp>
      <p:pic>
        <p:nvPicPr>
          <p:cNvPr id="2050" name="Picture 2" descr="https://lh3.googleusercontent.com/f9WRlqVfgmRY2T87rG2IeE5mTdMoDWgZCkdp2Aw3arDAuEKpkQHsgL3zs_cscr0zO4rt-ksBipbgyls-Zu8WyPHYTt6By0q6jnyDkAMz46pDxoE55LfbqouL63o6t5QoUQ=s1600">
            <a:extLst>
              <a:ext uri="{FF2B5EF4-FFF2-40B4-BE49-F238E27FC236}">
                <a16:creationId xmlns:a16="http://schemas.microsoft.com/office/drawing/2014/main" id="{B9F96E6C-EB4D-43A8-A473-8BEEE4413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87" y="1893978"/>
            <a:ext cx="2067555" cy="3473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3.googleusercontent.com/lt_spRGeGsUt-oDAPn8hjnGRQ_vvZ86r5e0sbJPJM8UtCAJ91Vfs6b60kN1qpo6oJF3ghtj-QKcQ2ieUKFr6dDb0rRhR8JHQRFWmPIZq2VW5Us-AalRPiTq-qxZemnnkKDk=s1600">
            <a:extLst>
              <a:ext uri="{FF2B5EF4-FFF2-40B4-BE49-F238E27FC236}">
                <a16:creationId xmlns:a16="http://schemas.microsoft.com/office/drawing/2014/main" id="{F3FFAC98-E813-4431-B6E7-83F3BC14D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879" y="1893978"/>
            <a:ext cx="2825659" cy="34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919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14</a:t>
            </a:fld>
            <a:endParaRPr lang="pt-BR"/>
          </a:p>
        </p:txBody>
      </p:sp>
      <p:pic>
        <p:nvPicPr>
          <p:cNvPr id="3076" name="Picture 4" descr="https://lh5.googleusercontent.com/FDSBDjjXLvTywIIrs1emIEYcar0B86jyu7i09SddqSH4sBnC8MlG5OvKxGBNCaR4eV1BKzyu-SiB9xVq6L71aRkaACVafA8JZv7cnb1jF27H-582RK-4u6aNwt7ALBDLug=s1600">
            <a:extLst>
              <a:ext uri="{FF2B5EF4-FFF2-40B4-BE49-F238E27FC236}">
                <a16:creationId xmlns:a16="http://schemas.microsoft.com/office/drawing/2014/main" id="{C3C2D2E1-D961-47C2-803D-DAE35DE0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64" y="1825625"/>
            <a:ext cx="8082707" cy="322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423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pt-BR" dirty="0"/>
              <a:t>Mudanças significativas só vão ocorrer com a personagem Lara </a:t>
            </a:r>
            <a:r>
              <a:rPr lang="pt-BR" dirty="0" err="1"/>
              <a:t>Croft</a:t>
            </a:r>
            <a:r>
              <a:rPr lang="pt-BR" dirty="0"/>
              <a:t>;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Embora</a:t>
            </a:r>
            <a:r>
              <a:rPr lang="en-US" dirty="0"/>
              <a:t> </a:t>
            </a:r>
            <a:r>
              <a:rPr lang="en-US" dirty="0" err="1"/>
              <a:t>pioneira</a:t>
            </a:r>
            <a:r>
              <a:rPr lang="en-US" dirty="0"/>
              <a:t> e </a:t>
            </a:r>
            <a:r>
              <a:rPr lang="en-US" dirty="0" err="1"/>
              <a:t>símbolo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hoje</a:t>
            </a:r>
            <a:r>
              <a:rPr lang="en-US" dirty="0"/>
              <a:t>, Lara era </a:t>
            </a:r>
            <a:r>
              <a:rPr lang="en-US" dirty="0" err="1"/>
              <a:t>sexualizada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7915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16</a:t>
            </a:fld>
            <a:endParaRPr lang="pt-BR"/>
          </a:p>
        </p:txBody>
      </p:sp>
      <p:pic>
        <p:nvPicPr>
          <p:cNvPr id="4098" name="Picture 2" descr="Lara.png">
            <a:extLst>
              <a:ext uri="{FF2B5EF4-FFF2-40B4-BE49-F238E27FC236}">
                <a16:creationId xmlns:a16="http://schemas.microsoft.com/office/drawing/2014/main" id="{E83A37E6-D2B4-4FB0-81ED-F45161B85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222" y="1484753"/>
            <a:ext cx="3956685" cy="5054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2443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Década de 2000 com personagens secundárias e </a:t>
            </a:r>
            <a:r>
              <a:rPr lang="pt-BR" dirty="0" err="1"/>
              <a:t>sexualizadas</a:t>
            </a:r>
            <a:r>
              <a:rPr lang="pt-BR" dirty="0"/>
              <a:t>;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Década de 2010 com aumento de personagens femininas jogáveis.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sz="2000" dirty="0"/>
              <a:t>(</a:t>
            </a:r>
            <a:r>
              <a:rPr lang="sv-SE" sz="2000" dirty="0"/>
              <a:t>LYNCH; TOMPKINS; DRIEL; FRITZ; 2016. VGCHARTZ, 2017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23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(</a:t>
            </a:r>
            <a:r>
              <a:rPr lang="sv-SE" sz="2000" dirty="0"/>
              <a:t>VGCHARTZ, 2017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753F6B3-ED56-41E7-8CD5-5112E02A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759" y="1408243"/>
            <a:ext cx="3976027" cy="223542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C3E1E87-727F-428B-8BD0-97E316E2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6786" y="1408243"/>
            <a:ext cx="4253924" cy="283594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50ABE66-DCAE-4F38-B540-3737A68DA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59" y="3643667"/>
            <a:ext cx="3976027" cy="223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4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t-BR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(</a:t>
            </a:r>
            <a:r>
              <a:rPr lang="sv-SE" sz="2000" dirty="0"/>
              <a:t>LYNCH; TOMPKINS; DRIEL; FRITZ; 2016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19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FD9AE9-DF14-43C0-AAF2-89F3AA394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2" y="1478072"/>
            <a:ext cx="8247822" cy="393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26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Sum</a:t>
            </a:r>
            <a:r>
              <a:rPr lang="en-US" dirty="0" err="1"/>
              <a:t>ário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Introduç</a:t>
            </a:r>
            <a:r>
              <a:rPr lang="en-US" dirty="0" err="1"/>
              <a:t>ão</a:t>
            </a:r>
            <a:endParaRPr lang="en-US" dirty="0"/>
          </a:p>
          <a:p>
            <a:r>
              <a:rPr lang="en-US" dirty="0" err="1"/>
              <a:t>Objetivo</a:t>
            </a:r>
            <a:endParaRPr lang="en-US" dirty="0"/>
          </a:p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en-US" dirty="0"/>
          </a:p>
          <a:p>
            <a:r>
              <a:rPr lang="en-US" dirty="0" err="1"/>
              <a:t>Desenvolvimento</a:t>
            </a:r>
            <a:endParaRPr lang="en-US" dirty="0"/>
          </a:p>
          <a:p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en-US" dirty="0"/>
          </a:p>
          <a:p>
            <a:r>
              <a:rPr lang="en-US" dirty="0" err="1"/>
              <a:t>Referências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164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20</a:t>
            </a:fld>
            <a:endParaRPr lang="pt-BR"/>
          </a:p>
        </p:txBody>
      </p:sp>
      <p:pic>
        <p:nvPicPr>
          <p:cNvPr id="5124" name="Picture 4" descr="https://lh4.googleusercontent.com/8pTxKTRUMbjVM2TLSOdO5bkCn7gwxI7OCrOBFfe9XpShUu8K3gBao784Dhsszl8N7RGY4ttfGqEmuXY3IHeLXuEhzI-Yfz_oA1HM5NAIAki5OMMPaF4BEMFHfdITwCa5sywwUiz4">
            <a:extLst>
              <a:ext uri="{FF2B5EF4-FFF2-40B4-BE49-F238E27FC236}">
                <a16:creationId xmlns:a16="http://schemas.microsoft.com/office/drawing/2014/main" id="{68802035-FABB-40A2-BBC8-DC3F1B0E91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55" y="1799794"/>
            <a:ext cx="6507321" cy="4104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852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21</a:t>
            </a:fld>
            <a:endParaRPr lang="pt-BR"/>
          </a:p>
        </p:txBody>
      </p:sp>
      <p:pic>
        <p:nvPicPr>
          <p:cNvPr id="6146" name="Picture 2" descr="https://lh4.googleusercontent.com/HBxpaCFzhQec6mxbmad0vEv6GRimmrD0CAJklpP5HSuMpboMb-9PYoz545wZWNKO6l-3lmvrTHzAFG0a-sQC02_odT4uPw9kxW2k8SGkTrU0nitOF91iHN6JE7phBfvvMz7R3nFz">
            <a:extLst>
              <a:ext uri="{FF2B5EF4-FFF2-40B4-BE49-F238E27FC236}">
                <a16:creationId xmlns:a16="http://schemas.microsoft.com/office/drawing/2014/main" id="{F36D3E71-7903-4813-A4DD-CEE4750915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39131"/>
            <a:ext cx="6096000" cy="412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168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22</a:t>
            </a:fld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3960DC56-D4F7-47A6-9CA5-CB67C9F252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2" name="Picture 4" descr="https://lh4.googleusercontent.com/eicA9u0ZEaNILEbM2wyZ_YHJ5co4WaoPV7OLjEkO9zhyIATm_LebZZNBK9v4--XPJSLOSR2VV5fylott_9OBMdsLftlnQWQX2E11jpQWDoBx8SkNyAAum7ypNct4pwuVRa_piSA9">
            <a:extLst>
              <a:ext uri="{FF2B5EF4-FFF2-40B4-BE49-F238E27FC236}">
                <a16:creationId xmlns:a16="http://schemas.microsoft.com/office/drawing/2014/main" id="{DC198127-141B-4B7D-9FF2-33C5D888B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008" y="1771355"/>
            <a:ext cx="4459877" cy="445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9588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pt-BR" dirty="0"/>
          </a:p>
          <a:p>
            <a:r>
              <a:rPr lang="pt-BR" dirty="0"/>
              <a:t>Responsabilidade ética;</a:t>
            </a:r>
          </a:p>
          <a:p>
            <a:endParaRPr lang="en-US" dirty="0"/>
          </a:p>
          <a:p>
            <a:endParaRPr lang="en-US" dirty="0"/>
          </a:p>
          <a:p>
            <a:r>
              <a:rPr lang="pt-BR" dirty="0"/>
              <a:t>Mudança de </a:t>
            </a:r>
            <a:r>
              <a:rPr lang="pt-BR" i="1" dirty="0"/>
              <a:t>status quo</a:t>
            </a:r>
            <a:r>
              <a:rPr lang="pt-BR" dirty="0"/>
              <a:t>;</a:t>
            </a:r>
            <a:endParaRPr lang="en-US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(</a:t>
            </a:r>
            <a:r>
              <a:rPr lang="pt-BR" sz="2000" dirty="0"/>
              <a:t>ZORRILLA, 2013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581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Jogos de plataforma 2D;</a:t>
            </a:r>
          </a:p>
          <a:p>
            <a:endParaRPr lang="pt-BR" dirty="0"/>
          </a:p>
          <a:p>
            <a:endParaRPr lang="pt-BR" dirty="0"/>
          </a:p>
          <a:p>
            <a:r>
              <a:rPr lang="en-US" dirty="0" err="1"/>
              <a:t>Movimentação</a:t>
            </a:r>
            <a:r>
              <a:rPr lang="en-US" dirty="0"/>
              <a:t>  X/Y;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r">
              <a:buNone/>
            </a:pPr>
            <a:r>
              <a:rPr lang="en-US" sz="2000" dirty="0"/>
              <a:t>(</a:t>
            </a:r>
            <a:r>
              <a:rPr lang="pt-BR" sz="2000" dirty="0"/>
              <a:t>REYNO; CUBEL, 2008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1034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25</a:t>
            </a:fld>
            <a:endParaRPr lang="pt-BR"/>
          </a:p>
        </p:txBody>
      </p:sp>
      <p:pic>
        <p:nvPicPr>
          <p:cNvPr id="8194" name="Picture 2" descr="XYAdaptado_1.png">
            <a:extLst>
              <a:ext uri="{FF2B5EF4-FFF2-40B4-BE49-F238E27FC236}">
                <a16:creationId xmlns:a16="http://schemas.microsoft.com/office/drawing/2014/main" id="{7CC521A7-84F1-4F43-B709-DEB55BD5BF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363" y="1690689"/>
            <a:ext cx="5715207" cy="421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276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Fundamentação</a:t>
            </a:r>
            <a:r>
              <a:rPr lang="en-US" dirty="0"/>
              <a:t> </a:t>
            </a:r>
            <a:r>
              <a:rPr lang="en-US" dirty="0" err="1"/>
              <a:t>Teórica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26</a:t>
            </a:fld>
            <a:endParaRPr lang="pt-BR"/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7D0C08F1-24D7-4EDD-9A94-0061AAE83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 descr="https://lh5.googleusercontent.com/3QXi7jgxzJkg0-UqcFMphfFf2LzJoE2kC1miw1RTeg4TrKNqeglUAbcRjFUzUyG59m2tSX7McAy7p5MXwG9BGiRiZT2NEF01RSGZvV-RVjunO6PuO5UxHcNT45-2fJVtM5c9o7zW">
            <a:extLst>
              <a:ext uri="{FF2B5EF4-FFF2-40B4-BE49-F238E27FC236}">
                <a16:creationId xmlns:a16="http://schemas.microsoft.com/office/drawing/2014/main" id="{5AFF631F-1AFF-46C0-A74D-A3FE0955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3371880" cy="2518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BEny86K5CY2PbE_o1Yf8ln-v1j6UwqH63gqeGUuRVFm8gJaFYeleYHUmyRwGtxxvPrTPqy24xVPuK5_s9x6bEFinbCpl0LhcpKlKVqGZ6Fc8TFx4rvCPxiNdwVXtAr3uwL97ECJd">
            <a:extLst>
              <a:ext uri="{FF2B5EF4-FFF2-40B4-BE49-F238E27FC236}">
                <a16:creationId xmlns:a16="http://schemas.microsoft.com/office/drawing/2014/main" id="{8BD2FB2A-DEC3-4B0C-B4B1-44199A714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8866" y="3326760"/>
            <a:ext cx="5226484" cy="293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253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50" y="3868738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6554"/>
            <a:ext cx="7886700" cy="5169797"/>
          </a:xfrm>
        </p:spPr>
        <p:txBody>
          <a:bodyPr anchor="ctr"/>
          <a:lstStyle/>
          <a:p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Introduç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ão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Objetivo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Fundamentação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Teórica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/>
              <a:t>Desenvolvimento</a:t>
            </a:r>
            <a:endParaRPr lang="en-US" dirty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Considerações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Finais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Referências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6824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Game </a:t>
            </a:r>
            <a:r>
              <a:rPr lang="pt-BR" dirty="0" err="1"/>
              <a:t>Maker</a:t>
            </a:r>
            <a:r>
              <a:rPr lang="pt-BR" dirty="0"/>
              <a:t>;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Comunidade e documentação;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6937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29</a:t>
            </a:fld>
            <a:endParaRPr lang="pt-BR"/>
          </a:p>
        </p:txBody>
      </p:sp>
      <p:pic>
        <p:nvPicPr>
          <p:cNvPr id="2050" name="Picture 2" descr="https://lh5.googleusercontent.com/GGrLXfXVuEviNhvLXSTLqjRP0Dw2eYegJDmdfGPScyuo3ojEB24dtOSl-6pBxRiPpNF0MgdxYNCBONFAj_Q33toaY2_SR8_3I2MNawwUC2oalBsD58trLOUi3W3Whu-2JTcwdDud">
            <a:extLst>
              <a:ext uri="{FF2B5EF4-FFF2-40B4-BE49-F238E27FC236}">
                <a16:creationId xmlns:a16="http://schemas.microsoft.com/office/drawing/2014/main" id="{5BDEAAB8-120F-4064-BDEA-F633CB859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690689"/>
            <a:ext cx="3814269" cy="214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6.googleusercontent.com/RaQDZlsS9Mp41_OxxCAtkYA_kyq1duXrHRSWEfwLPpJcl4apSLq0qxEVeryN0ScN5Kepr_KWj5vLNyGBSEMcCicFzxK3RRPfqZ43UbnoqEYbPIu6fLt4PnoAyv2ovwAHG0S05wCZ">
            <a:extLst>
              <a:ext uri="{FF2B5EF4-FFF2-40B4-BE49-F238E27FC236}">
                <a16:creationId xmlns:a16="http://schemas.microsoft.com/office/drawing/2014/main" id="{1B0675CD-74B0-4D74-B29A-AD2991496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919" y="1690689"/>
            <a:ext cx="4072431" cy="306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62177CD-30EB-466F-BB1E-68F655520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3834308"/>
            <a:ext cx="4611926" cy="256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20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50" y="1825628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45908"/>
            <a:ext cx="7886700" cy="5169797"/>
          </a:xfrm>
        </p:spPr>
        <p:txBody>
          <a:bodyPr anchor="ctr"/>
          <a:lstStyle/>
          <a:p>
            <a:r>
              <a:rPr lang="pt-BR" dirty="0" err="1"/>
              <a:t>Introduç</a:t>
            </a:r>
            <a:r>
              <a:rPr lang="en-US" dirty="0" err="1"/>
              <a:t>ão</a:t>
            </a:r>
            <a:endParaRPr lang="en-US" dirty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Objetivo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Fundamentação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Teórica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Desenvolvimento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Considerações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Finais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Referências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800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30</a:t>
            </a:fld>
            <a:endParaRPr lang="pt-BR"/>
          </a:p>
        </p:txBody>
      </p:sp>
      <p:pic>
        <p:nvPicPr>
          <p:cNvPr id="3074" name="Picture 2" descr="https://lh4.googleusercontent.com/B_Or0ANqQKXytFcavq6pRxhN7aN-tIjMxbvYtJs0yo-mUPjaaTJbQTJHe3GuWYgSOdgbJw6GZOs0sUP5gu2mB70X_wrS4TdznaA9cU5_kCQLD9G4MNMXGaLlta9KsnN96EzKiSus">
            <a:extLst>
              <a:ext uri="{FF2B5EF4-FFF2-40B4-BE49-F238E27FC236}">
                <a16:creationId xmlns:a16="http://schemas.microsoft.com/office/drawing/2014/main" id="{2EF2B222-035D-4143-AA5B-9F3808137D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1632330"/>
            <a:ext cx="4759990" cy="2889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4.googleusercontent.com/UBuqwowQBJdiTU5UjDsx_J8f8vU51qtRyzmjnlFAh7cSysHP_hVafGePwqZALsyGsbqJORyYqXttqsINM9KUgRF6V_j-N8hGAatMHZR1R7qbugohmcTBFj_R2dOOCH7IpemIE-6B">
            <a:extLst>
              <a:ext uri="{FF2B5EF4-FFF2-40B4-BE49-F238E27FC236}">
                <a16:creationId xmlns:a16="http://schemas.microsoft.com/office/drawing/2014/main" id="{B3F176F2-EC4E-440D-9ABB-C4A4F95D2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49" y="4521896"/>
            <a:ext cx="7481699" cy="183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8543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31</a:t>
            </a:fld>
            <a:endParaRPr lang="pt-BR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157B55CC-D9B5-4520-9C34-4DA83334F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217" y="1448788"/>
            <a:ext cx="3341008" cy="460044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95B033E-4F05-4601-9116-F991983B4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389" y="1428306"/>
            <a:ext cx="3271042" cy="52476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B0D1FD4-C5FC-4749-B294-7F40568B4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5389" y="1953072"/>
            <a:ext cx="3271038" cy="113699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20C2D42-DD76-4AAE-902E-2637A96B4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391" y="3090064"/>
            <a:ext cx="3271040" cy="257135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29E8AC-67A9-4295-8189-5C8F81E0E5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391" y="5641968"/>
            <a:ext cx="3201070" cy="5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608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32</a:t>
            </a:fld>
            <a:endParaRPr lang="pt-BR"/>
          </a:p>
        </p:txBody>
      </p:sp>
      <p:pic>
        <p:nvPicPr>
          <p:cNvPr id="5" name="Espaço Reservado para Conteúdo 7">
            <a:extLst>
              <a:ext uri="{FF2B5EF4-FFF2-40B4-BE49-F238E27FC236}">
                <a16:creationId xmlns:a16="http://schemas.microsoft.com/office/drawing/2014/main" id="{B9CAD316-B4D8-4D12-B531-36F6B9653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0529" y="1690689"/>
            <a:ext cx="3189283" cy="439152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CB84E9D-CFB8-4F47-9128-02CD3A7E4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803701"/>
            <a:ext cx="3271042" cy="524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44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33</a:t>
            </a:fld>
            <a:endParaRPr lang="pt-BR"/>
          </a:p>
        </p:txBody>
      </p:sp>
      <p:pic>
        <p:nvPicPr>
          <p:cNvPr id="9218" name="Picture 2" descr="https://lh5.googleusercontent.com/d2sfy8hwl6hYHbo7fr4le1jDY7FsCPQUnIVoUMN0b0YuHL8JBR7_KpvP_y0B3OAmRND9qNEHtgpV2z2pC-KWgIe5d95NOf44PCFX15lXN64d_8RQ8EcUa6nLAOGQmUe-QaRlUHc1">
            <a:extLst>
              <a:ext uri="{FF2B5EF4-FFF2-40B4-BE49-F238E27FC236}">
                <a16:creationId xmlns:a16="http://schemas.microsoft.com/office/drawing/2014/main" id="{25DCF266-DBB3-4291-A60D-DCA322AF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00" y="2760867"/>
            <a:ext cx="8753400" cy="164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0951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34</a:t>
            </a:fld>
            <a:endParaRPr lang="pt-BR"/>
          </a:p>
        </p:txBody>
      </p:sp>
      <p:pic>
        <p:nvPicPr>
          <p:cNvPr id="10242" name="Picture 2" descr="https://lh5.googleusercontent.com/h-ElQGIHEqcHkmh8HiaWyhJBqVsYUc6fBnl3xk5uqUOJ2pxxDZlLMGF83agPH3OcCOLz3T40jwDWqNJrbh21m44SVC3b1MMZ3xJct0ptynsvkm-ulLtbQERCD2G1HYYCbC7o6QRO">
            <a:extLst>
              <a:ext uri="{FF2B5EF4-FFF2-40B4-BE49-F238E27FC236}">
                <a16:creationId xmlns:a16="http://schemas.microsoft.com/office/drawing/2014/main" id="{95926325-1A0C-416A-A328-AC952F2E1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3" y="2187485"/>
            <a:ext cx="676275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fwP5Mn8t9quGs27M9VB2CVEAqvLi5eFWCRDa-vNNvg25n_yPs0VB7fnrB5zo0W6JGxHgdnuRN388-cZQEsq8ufh-qls5EHOUHt63zea4Em5IM4MuU5Xl7SkBoc6YdkuHihktuCxP">
            <a:extLst>
              <a:ext uri="{FF2B5EF4-FFF2-40B4-BE49-F238E27FC236}">
                <a16:creationId xmlns:a16="http://schemas.microsoft.com/office/drawing/2014/main" id="{6E33DA13-E3F1-433D-9F37-0E33F77DC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559" y="2187485"/>
            <a:ext cx="19812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https://lh5.googleusercontent.com/4NwRmEGdUWgB8rNYBQ1ESpm2HcbirawEY9S3CO6crm_ZtB9uI0dLMexivLwEjqgzmEOReN1nzOPQ80UkeCIv9Dq3VLOiOtj_AJDXgsbmreqqThvcjtDDt3U52RLp1pdRXyukSDOB">
            <a:extLst>
              <a:ext uri="{FF2B5EF4-FFF2-40B4-BE49-F238E27FC236}">
                <a16:creationId xmlns:a16="http://schemas.microsoft.com/office/drawing/2014/main" id="{A9DB4989-A807-445B-8015-0A09496D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759" y="2111285"/>
            <a:ext cx="4181475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https://lh4.googleusercontent.com/fIKWvojp_hVrs8nCJmftCerBVH-FB2OnIcIeaHY6G_YbO5H2s97hwSsqXBv57aevZX65sAFPv5nDlcZ1D7Y5y9jYcbtK25jmidednNHGbBIxJvQvErmBe40iiRqgdBlkkg-uNAij">
            <a:extLst>
              <a:ext uri="{FF2B5EF4-FFF2-40B4-BE49-F238E27FC236}">
                <a16:creationId xmlns:a16="http://schemas.microsoft.com/office/drawing/2014/main" id="{1EA01EAE-9105-4807-8DD2-957DC668C0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3" y="3520985"/>
            <a:ext cx="1589182" cy="163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lh5.googleusercontent.com/0DxBLaH5Nza_4yPfBKfecO3qaKtQdP_rFo7zY8y4bjVapTFeimE3WiuG2MrgBUddSgYrOB1MDQe5KhMjHwgI6uCONaQMSJRfwIrVcUy5RuA8clqiafdvkZASF1F-4C2E9XAJa9d0">
            <a:extLst>
              <a:ext uri="{FF2B5EF4-FFF2-40B4-BE49-F238E27FC236}">
                <a16:creationId xmlns:a16="http://schemas.microsoft.com/office/drawing/2014/main" id="{229984B3-A98F-4276-85DB-D5418C6A0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3683454"/>
            <a:ext cx="143827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https://lh4.googleusercontent.com/7CCN7ia8clK9LqAwK92WCWNhH-nrRoydXXqa-0ZLUL3bRVgXLMnjr00DhUNn24rrDUOESqnKILMkn1hj95pT2lEEZsC6RRszAYWo3bSbAN6UDVUhnXOVyZiCEodoeRrDjWKiB8cA">
            <a:extLst>
              <a:ext uri="{FF2B5EF4-FFF2-40B4-BE49-F238E27FC236}">
                <a16:creationId xmlns:a16="http://schemas.microsoft.com/office/drawing/2014/main" id="{CBB4227D-E2B5-4971-BD61-8F0D208BB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426" y="3683454"/>
            <a:ext cx="3352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84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35</a:t>
            </a:fld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5FC3C6A-838D-4FD7-8211-A734B8317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413" y="1851908"/>
            <a:ext cx="5181174" cy="407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13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36</a:t>
            </a:fld>
            <a:endParaRPr lang="pt-BR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71D24B4-CC12-4728-AD31-BEB044453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BD02FEF-67DD-4E3D-8A93-5D0DF9294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481" y="2281918"/>
            <a:ext cx="7343038" cy="295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332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37</a:t>
            </a:fld>
            <a:endParaRPr lang="pt-BR"/>
          </a:p>
        </p:txBody>
      </p:sp>
      <p:pic>
        <p:nvPicPr>
          <p:cNvPr id="12290" name="Picture 2" descr="https://lh4.googleusercontent.com/u6O7TZH49KK-SM3XoAQg6C9uJa75Cyfp8Gl67SILKb4k48aPXrxBLEy3QFcFeG-Paypk9GDOfTgCJOBiPfpQPgCtMRPCIczXRTEkdM6LKi3mAzZs5orMbT5u2aAUkgVvMoUM33ra">
            <a:extLst>
              <a:ext uri="{FF2B5EF4-FFF2-40B4-BE49-F238E27FC236}">
                <a16:creationId xmlns:a16="http://schemas.microsoft.com/office/drawing/2014/main" id="{2BDDA751-7D9F-48FC-90A8-FE45DD8235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90" y="2062004"/>
            <a:ext cx="7687420" cy="342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45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38</a:t>
            </a:fld>
            <a:endParaRPr lang="pt-BR"/>
          </a:p>
        </p:txBody>
      </p:sp>
      <p:pic>
        <p:nvPicPr>
          <p:cNvPr id="13316" name="Picture 4" descr="https://lh3.googleusercontent.com/nklXIUBlTfaVroRWCAXPuFrhIoL5LX-T8C0McI10XESdiK-ij3NK2EIWb16umcCT_dd0zw2TVhsTe3BjE6G-QchHcvKTKejbJxqbgGosFyZRRiQMGCgnlfzVbSKQKf4QcO2VsBZa">
            <a:extLst>
              <a:ext uri="{FF2B5EF4-FFF2-40B4-BE49-F238E27FC236}">
                <a16:creationId xmlns:a16="http://schemas.microsoft.com/office/drawing/2014/main" id="{C8244551-ECF4-4448-8ADC-A6ECF50D23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48" y="2018211"/>
            <a:ext cx="8319503" cy="2821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488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39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E31BEB-7119-4E53-8BF4-F3299816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3429000"/>
            <a:ext cx="8515350" cy="1371918"/>
          </a:xfrm>
          <a:prstGeom prst="rect">
            <a:avLst/>
          </a:prstGeom>
        </p:spPr>
      </p:pic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08357C43-34D1-49DA-9936-948AD4C7D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5763" y="1690689"/>
            <a:ext cx="4361341" cy="151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329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Introduç</a:t>
            </a:r>
            <a:r>
              <a:rPr lang="en-US" dirty="0" err="1"/>
              <a:t>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(NEWZOO, 2013)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713C07-3409-4B4A-8A22-696F36FC1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77" y="1253331"/>
            <a:ext cx="7037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14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40</a:t>
            </a:fld>
            <a:endParaRPr lang="pt-BR"/>
          </a:p>
        </p:txBody>
      </p:sp>
      <p:pic>
        <p:nvPicPr>
          <p:cNvPr id="14338" name="Picture 2" descr="https://lh4.googleusercontent.com/EDxzA8R0Ut0auSr0HJpXpwi3Mb1TmY--XBUhbdHIIICGBSvKH7x1vNwdEdE2kAXGMszVM-S2ZepA8izF_SKSpEPwthzSaDl41RNqUNvhKrzmtivcNmvXdo69rHrn6DyN6KdJSAQN">
            <a:extLst>
              <a:ext uri="{FF2B5EF4-FFF2-40B4-BE49-F238E27FC236}">
                <a16:creationId xmlns:a16="http://schemas.microsoft.com/office/drawing/2014/main" id="{DB398498-7840-473F-B3DC-9A907E2E11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787" y="2177381"/>
            <a:ext cx="6110426" cy="417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4469C23-C38E-40E3-AED6-A69247A54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851" y="1393321"/>
            <a:ext cx="3201070" cy="59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6328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41</a:t>
            </a:fld>
            <a:endParaRPr lang="pt-BR"/>
          </a:p>
        </p:txBody>
      </p:sp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464E11C7-CF4F-4154-BFFB-0D9645318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39D6333-C80F-4829-87BA-6C0A345F8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313" y="1967508"/>
            <a:ext cx="7197373" cy="406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364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Enredo;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Correlação;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1626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Movimentação da personagem principal;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Movimentação automática dos inimigos;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595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44</a:t>
            </a:fld>
            <a:endParaRPr lang="pt-BR"/>
          </a:p>
        </p:txBody>
      </p:sp>
      <p:pic>
        <p:nvPicPr>
          <p:cNvPr id="18434" name="Picture 2" descr="https://lh3.googleusercontent.com/UsAVxjMFPWxiXHard7x5zSaxVDfgLdnyHHX1pC0D90EZoaIVPhgMfyueF55yCAQJ5P3gEtC6X7koxe8bQ52jlGOQGahYBUWTP0tM_fEkITj2Cmu8gfBxOFx1bquuA7XUIWzkxTAc">
            <a:extLst>
              <a:ext uri="{FF2B5EF4-FFF2-40B4-BE49-F238E27FC236}">
                <a16:creationId xmlns:a16="http://schemas.microsoft.com/office/drawing/2014/main" id="{1213C109-B2F7-45A0-8F40-6E7EF67958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744" y="1690689"/>
            <a:ext cx="3683862" cy="433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179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45</a:t>
            </a:fld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B3BF4353-E8CE-4123-8EBA-D1F535B44F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4481" y="1409001"/>
            <a:ext cx="5705944" cy="488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08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46</a:t>
            </a:fld>
            <a:endParaRPr lang="pt-BR"/>
          </a:p>
        </p:txBody>
      </p:sp>
      <p:pic>
        <p:nvPicPr>
          <p:cNvPr id="5" name="Picture 4" descr="https://lh3.googleusercontent.com/nklXIUBlTfaVroRWCAXPuFrhIoL5LX-T8C0McI10XESdiK-ij3NK2EIWb16umcCT_dd0zw2TVhsTe3BjE6G-QchHcvKTKejbJxqbgGosFyZRRiQMGCgnlfzVbSKQKf4QcO2VsBZa">
            <a:extLst>
              <a:ext uri="{FF2B5EF4-FFF2-40B4-BE49-F238E27FC236}">
                <a16:creationId xmlns:a16="http://schemas.microsoft.com/office/drawing/2014/main" id="{B5B5A3DF-93E8-482B-97C0-A37E87503F7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985000"/>
            <a:ext cx="8515350" cy="288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510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Objetivo do jogo;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Estado de falha;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4317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Desenvolvimento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48</a:t>
            </a:fld>
            <a:endParaRPr lang="pt-BR"/>
          </a:p>
        </p:txBody>
      </p:sp>
      <p:pic>
        <p:nvPicPr>
          <p:cNvPr id="7" name="exemploJogo_edit_0">
            <a:hlinkClick r:id="" action="ppaction://media"/>
            <a:extLst>
              <a:ext uri="{FF2B5EF4-FFF2-40B4-BE49-F238E27FC236}">
                <a16:creationId xmlns:a16="http://schemas.microsoft.com/office/drawing/2014/main" id="{01AD8ACA-93AB-4ED6-A2DD-A67D30F079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1951038"/>
            <a:ext cx="7886700" cy="4100512"/>
          </a:xfrm>
        </p:spPr>
      </p:pic>
    </p:spTree>
    <p:extLst>
      <p:ext uri="{BB962C8B-B14F-4D97-AF65-F5344CB8AC3E}">
        <p14:creationId xmlns:p14="http://schemas.microsoft.com/office/powerpoint/2010/main" val="99674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50" y="4383094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87879"/>
            <a:ext cx="7886700" cy="5169797"/>
          </a:xfrm>
        </p:spPr>
        <p:txBody>
          <a:bodyPr anchor="ctr"/>
          <a:lstStyle/>
          <a:p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Introduç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ão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Objetivo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Fundamentação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Teórica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Desenvolvimento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en-US" dirty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Referências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88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Introduç</a:t>
            </a:r>
            <a:r>
              <a:rPr lang="en-US" dirty="0" err="1"/>
              <a:t>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r">
              <a:buNone/>
            </a:pPr>
            <a:endParaRPr lang="en-US" sz="2000" dirty="0"/>
          </a:p>
          <a:p>
            <a:pPr marL="0" indent="0" algn="r">
              <a:buNone/>
            </a:pPr>
            <a:r>
              <a:rPr lang="en-US" sz="2000" dirty="0"/>
              <a:t>(VGCHARTZ, 2017)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</a:t>
            </a:fld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9632440-E868-4204-B40C-B5A8D1981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75" y="1326404"/>
            <a:ext cx="6800850" cy="420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16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Dificuldade em encontrar literatura e informações sobre o tema;</a:t>
            </a:r>
          </a:p>
          <a:p>
            <a:endParaRPr lang="en-US" dirty="0"/>
          </a:p>
          <a:p>
            <a:r>
              <a:rPr lang="pt-BR" dirty="0"/>
              <a:t>Problemas com tamanho de </a:t>
            </a:r>
            <a:r>
              <a:rPr lang="pt-BR" dirty="0" err="1"/>
              <a:t>sprites</a:t>
            </a:r>
            <a:r>
              <a:rPr lang="pt-BR" dirty="0"/>
              <a:t> e colisões no </a:t>
            </a:r>
            <a:r>
              <a:rPr lang="pt-BR" dirty="0" err="1"/>
              <a:t>GameMaker</a:t>
            </a:r>
            <a:r>
              <a:rPr lang="pt-BR" dirty="0"/>
              <a:t>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1649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Observações sobre a relação entre a representatividade e outros tópicos discutidos neste trabalho;</a:t>
            </a:r>
          </a:p>
          <a:p>
            <a:endParaRPr lang="en-US" dirty="0"/>
          </a:p>
          <a:p>
            <a:r>
              <a:rPr lang="pt-BR" dirty="0"/>
              <a:t>Jogos sobre representatividade, a fim de alcançar uma maior conscientização e divulgação sobre o problema;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48727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Considerações</a:t>
            </a:r>
            <a:r>
              <a:rPr lang="en-US" dirty="0"/>
              <a:t> </a:t>
            </a:r>
            <a:r>
              <a:rPr lang="en-US" dirty="0" err="1"/>
              <a:t>Finais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Estudos sugerindo melhores aplicações do </a:t>
            </a:r>
            <a:r>
              <a:rPr lang="pt-BR" dirty="0" err="1"/>
              <a:t>GameMaker</a:t>
            </a:r>
            <a:r>
              <a:rPr lang="pt-BR" dirty="0"/>
              <a:t>, ou qualquer outro programa, em obras de impacto social.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964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50" y="4897451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74816"/>
            <a:ext cx="7886700" cy="5169797"/>
          </a:xfrm>
        </p:spPr>
        <p:txBody>
          <a:bodyPr anchor="ctr"/>
          <a:lstStyle/>
          <a:p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Introduç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ão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Objetivo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Fundamentação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Teórica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Desenvolvimento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Considerações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Finais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/>
              <a:t>Referências</a:t>
            </a:r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174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NEWZOO. </a:t>
            </a:r>
            <a:r>
              <a:rPr lang="pt-BR" b="1" dirty="0"/>
              <a:t>Global Games Market </a:t>
            </a:r>
            <a:r>
              <a:rPr lang="pt-BR" b="1" dirty="0" err="1"/>
              <a:t>Report</a:t>
            </a:r>
            <a:r>
              <a:rPr lang="pt-BR" b="1" dirty="0"/>
              <a:t> </a:t>
            </a:r>
            <a:r>
              <a:rPr lang="pt-BR" b="1" dirty="0" err="1"/>
              <a:t>Infographics</a:t>
            </a:r>
            <a:r>
              <a:rPr lang="pt-BR" b="1" dirty="0"/>
              <a:t>. </a:t>
            </a:r>
            <a:r>
              <a:rPr lang="pt-BR" dirty="0"/>
              <a:t>Disponível em: http://www.newzoo.com/infographics/global-games-market-report-infographics/. Acessado em 25/08/2015.</a:t>
            </a:r>
          </a:p>
          <a:p>
            <a:endParaRPr lang="pt-BR" dirty="0"/>
          </a:p>
          <a:p>
            <a:r>
              <a:rPr lang="pt-BR" dirty="0"/>
              <a:t>VGCHARTZ. </a:t>
            </a:r>
            <a:r>
              <a:rPr lang="pt-BR" b="1" dirty="0"/>
              <a:t>Platform Total Sales. </a:t>
            </a:r>
            <a:r>
              <a:rPr lang="pt-BR" dirty="0"/>
              <a:t>Disponível em: http://www.vgchartz.com. Acessado em 23/08/2017.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308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SMITH, Stacy L.; CHOUEITI, Marc; PIEPER, Katherine. </a:t>
            </a:r>
            <a:r>
              <a:rPr lang="en-US" b="1" dirty="0"/>
              <a:t>Gender Bias Without Borders: An Investigation of Female Characters in Popular Films Across 11 Countries</a:t>
            </a:r>
            <a:r>
              <a:rPr lang="en-US" dirty="0"/>
              <a:t>. 2014.</a:t>
            </a:r>
          </a:p>
          <a:p>
            <a:endParaRPr lang="pt-BR" dirty="0"/>
          </a:p>
          <a:p>
            <a:r>
              <a:rPr lang="pt-BR" dirty="0"/>
              <a:t>LYNCH, Teresa; TOMPKINS, Jessica E; DRIEL, Irene I. van; FRITZ, Niki. </a:t>
            </a:r>
            <a:r>
              <a:rPr lang="pt-BR" b="1" dirty="0"/>
              <a:t>Sexy, Strong,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Secondary</a:t>
            </a:r>
            <a:r>
              <a:rPr lang="pt-BR" b="1" dirty="0"/>
              <a:t>: A </a:t>
            </a:r>
            <a:r>
              <a:rPr lang="pt-BR" b="1" dirty="0" err="1"/>
              <a:t>Content</a:t>
            </a:r>
            <a:r>
              <a:rPr lang="pt-BR" b="1" dirty="0"/>
              <a:t> </a:t>
            </a:r>
            <a:r>
              <a:rPr lang="pt-BR" b="1" dirty="0" err="1"/>
              <a:t>Analysis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Female</a:t>
            </a:r>
            <a:r>
              <a:rPr lang="pt-BR" b="1" dirty="0"/>
              <a:t> </a:t>
            </a:r>
            <a:r>
              <a:rPr lang="pt-BR" b="1" dirty="0" err="1"/>
              <a:t>Characters</a:t>
            </a:r>
            <a:r>
              <a:rPr lang="pt-BR" b="1" dirty="0"/>
              <a:t> in </a:t>
            </a:r>
            <a:r>
              <a:rPr lang="pt-BR" b="1" dirty="0" err="1"/>
              <a:t>Video</a:t>
            </a:r>
            <a:r>
              <a:rPr lang="pt-BR" b="1" dirty="0"/>
              <a:t> Games </a:t>
            </a:r>
            <a:r>
              <a:rPr lang="pt-BR" b="1" dirty="0" err="1"/>
              <a:t>across</a:t>
            </a:r>
            <a:r>
              <a:rPr lang="pt-BR" b="1" dirty="0"/>
              <a:t> 31 </a:t>
            </a:r>
            <a:r>
              <a:rPr lang="pt-BR" b="1" dirty="0" err="1"/>
              <a:t>Years</a:t>
            </a:r>
            <a:r>
              <a:rPr lang="pt-BR" dirty="0"/>
              <a:t>. </a:t>
            </a:r>
            <a:r>
              <a:rPr lang="pt-BR" i="1" dirty="0" err="1"/>
              <a:t>Journal</a:t>
            </a:r>
            <a:r>
              <a:rPr lang="pt-BR" i="1" dirty="0"/>
              <a:t> </a:t>
            </a:r>
            <a:r>
              <a:rPr lang="pt-BR" i="1" dirty="0" err="1"/>
              <a:t>of</a:t>
            </a:r>
            <a:r>
              <a:rPr lang="pt-BR" i="1" dirty="0"/>
              <a:t> Communication</a:t>
            </a:r>
            <a:r>
              <a:rPr lang="pt-BR" dirty="0"/>
              <a:t>, 2016.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364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Referências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ZORRILLA, Michele. </a:t>
            </a:r>
            <a:r>
              <a:rPr lang="pt-BR" b="1" dirty="0" err="1"/>
              <a:t>Video</a:t>
            </a:r>
            <a:r>
              <a:rPr lang="pt-BR" b="1" dirty="0"/>
              <a:t> Games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Gender</a:t>
            </a:r>
            <a:r>
              <a:rPr lang="pt-BR" dirty="0"/>
              <a:t>. Dissertação (Mestrado em Corporate </a:t>
            </a:r>
            <a:r>
              <a:rPr lang="pt-BR" dirty="0" err="1"/>
              <a:t>and</a:t>
            </a:r>
            <a:r>
              <a:rPr lang="pt-BR" dirty="0"/>
              <a:t> Professional Communication) - </a:t>
            </a:r>
            <a:r>
              <a:rPr lang="pt-BR" dirty="0" err="1"/>
              <a:t>Radford</a:t>
            </a:r>
            <a:r>
              <a:rPr lang="pt-BR" dirty="0"/>
              <a:t> </a:t>
            </a:r>
            <a:r>
              <a:rPr lang="pt-BR" dirty="0" err="1"/>
              <a:t>Universit</a:t>
            </a:r>
            <a:r>
              <a:rPr lang="pt-BR" dirty="0"/>
              <a:t>, </a:t>
            </a:r>
            <a:r>
              <a:rPr lang="pt-BR" dirty="0" err="1"/>
              <a:t>Radford</a:t>
            </a:r>
            <a:r>
              <a:rPr lang="pt-BR" dirty="0"/>
              <a:t>, 2013.</a:t>
            </a:r>
          </a:p>
          <a:p>
            <a:endParaRPr lang="pt-BR" dirty="0"/>
          </a:p>
          <a:p>
            <a:r>
              <a:rPr lang="en-US" dirty="0"/>
              <a:t>REYNO, Emanuel Montero; CUBEL, José Á. </a:t>
            </a:r>
            <a:r>
              <a:rPr lang="en-US" dirty="0" err="1"/>
              <a:t>Carsí</a:t>
            </a:r>
            <a:r>
              <a:rPr lang="en-US" dirty="0"/>
              <a:t>. Model Driven Game Development: 2D Platform Game Prototyping. In: </a:t>
            </a:r>
            <a:r>
              <a:rPr lang="en-US" b="1" dirty="0"/>
              <a:t>GAMEON</a:t>
            </a:r>
            <a:r>
              <a:rPr lang="en-US" dirty="0"/>
              <a:t>. 2008. p. 5-7.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0670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Muito Obrigado!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matheus0mco@gmail.com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1564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Introduç</a:t>
            </a:r>
            <a:r>
              <a:rPr lang="en-US" dirty="0" err="1"/>
              <a:t>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Reflexo da sociedade;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Presença</a:t>
            </a:r>
            <a:r>
              <a:rPr lang="en-US" dirty="0"/>
              <a:t> </a:t>
            </a:r>
            <a:r>
              <a:rPr lang="en-US" dirty="0" err="1"/>
              <a:t>pequena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indústria</a:t>
            </a:r>
            <a:r>
              <a:rPr lang="en-US" dirty="0"/>
              <a:t> de </a:t>
            </a:r>
            <a:r>
              <a:rPr lang="en-US" dirty="0" err="1"/>
              <a:t>jogos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089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28650" y="2325684"/>
            <a:ext cx="7886700" cy="417513"/>
          </a:xfrm>
          <a:prstGeom prst="rect">
            <a:avLst/>
          </a:pr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732845"/>
            <a:ext cx="7886700" cy="5169797"/>
          </a:xfrm>
        </p:spPr>
        <p:txBody>
          <a:bodyPr anchor="ctr"/>
          <a:lstStyle/>
          <a:p>
            <a:r>
              <a:rPr lang="pt-BR" dirty="0" err="1">
                <a:solidFill>
                  <a:schemeClr val="bg1">
                    <a:lumMod val="50000"/>
                  </a:schemeClr>
                </a:solidFill>
              </a:rPr>
              <a:t>Introduç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ão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/>
              <a:t>Objetivo</a:t>
            </a:r>
            <a:endParaRPr lang="en-US" dirty="0"/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Fundamentação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Teórica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Desenvolvimento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Considerações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Finais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Referências</a:t>
            </a:r>
            <a:endParaRPr lang="pt-BR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2991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Estimular a reflexão sobre a representação das mulheres no meio dos jogos de videogame;</a:t>
            </a:r>
          </a:p>
          <a:p>
            <a:endParaRPr lang="pt-BR" dirty="0"/>
          </a:p>
          <a:p>
            <a:r>
              <a:rPr lang="pt-BR" dirty="0"/>
              <a:t>Levantar dados demonstrando a representatividade das mulheres, com foco na área de tecnologia e desenvolvimento de jogos;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605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Demonstrar a importância e a evolução da representação feminina;</a:t>
            </a:r>
          </a:p>
          <a:p>
            <a:endParaRPr lang="pt-BR" dirty="0"/>
          </a:p>
          <a:p>
            <a:r>
              <a:rPr lang="pt-BR" dirty="0"/>
              <a:t>Projetar e implementar um jogo que colabore na reflexão proposta neste trabalho.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CDC573-C9BE-334B-B909-19E2F28512E7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2097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1177</TotalTime>
  <Words>712</Words>
  <Application>Microsoft Office PowerPoint</Application>
  <PresentationFormat>Apresentação na tela (4:3)</PresentationFormat>
  <Paragraphs>276</Paragraphs>
  <Slides>57</Slides>
  <Notes>1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1" baseType="lpstr">
      <vt:lpstr>Arial</vt:lpstr>
      <vt:lpstr>Calibri</vt:lpstr>
      <vt:lpstr>Calibri Light</vt:lpstr>
      <vt:lpstr>Office Theme</vt:lpstr>
      <vt:lpstr> A representatividade das mulheres nos jogos eletrônicos</vt:lpstr>
      <vt:lpstr>Sumário</vt:lpstr>
      <vt:lpstr>Apresentação do PowerPoint</vt:lpstr>
      <vt:lpstr>Introdução</vt:lpstr>
      <vt:lpstr>Introdução</vt:lpstr>
      <vt:lpstr>Introdução</vt:lpstr>
      <vt:lpstr>Apresentação do PowerPoint</vt:lpstr>
      <vt:lpstr>Objetivo</vt:lpstr>
      <vt:lpstr>Objetivo</vt:lpstr>
      <vt:lpstr>Apresentação do PowerPoint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Apresentação do PowerPoint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Apresentação do PowerPoint</vt:lpstr>
      <vt:lpstr>Considerações Finais</vt:lpstr>
      <vt:lpstr>Considerações Finais</vt:lpstr>
      <vt:lpstr>Considerações Finais</vt:lpstr>
      <vt:lpstr>Apresentação do PowerPoint</vt:lpstr>
      <vt:lpstr>Referências</vt:lpstr>
      <vt:lpstr>Referências</vt:lpstr>
      <vt:lpstr>Referências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VINICIUS DO NASCIMENTO</dc:creator>
  <cp:lastModifiedBy>Matheus</cp:lastModifiedBy>
  <cp:revision>41</cp:revision>
  <dcterms:created xsi:type="dcterms:W3CDTF">2016-06-07T15:38:10Z</dcterms:created>
  <dcterms:modified xsi:type="dcterms:W3CDTF">2017-12-10T16:26:22Z</dcterms:modified>
</cp:coreProperties>
</file>